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CDEA"/>
    <a:srgbClr val="E2CDE3"/>
    <a:srgbClr val="8181BA"/>
    <a:srgbClr val="E5CFE6"/>
    <a:srgbClr val="3D6DBE"/>
    <a:srgbClr val="5878B5"/>
    <a:srgbClr val="DCCFE7"/>
    <a:srgbClr val="C7ADD4"/>
    <a:srgbClr val="CDBE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97"/>
    <p:restoredTop sz="96341"/>
  </p:normalViewPr>
  <p:slideViewPr>
    <p:cSldViewPr snapToGrid="0">
      <p:cViewPr>
        <p:scale>
          <a:sx n="112" d="100"/>
          <a:sy n="112" d="100"/>
        </p:scale>
        <p:origin x="728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368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A83412-22FD-4C43-9526-0A6EB05278D1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55C406-4509-2349-854B-4FCC2B75F737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903702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1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95624231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10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3799644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11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15874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2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757004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3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226403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4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54768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5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648145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6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5006032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7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2365361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8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7396036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55C406-4509-2349-854B-4FCC2B75F737}" type="slidenum">
              <a:rPr lang="ru-KZ" smtClean="0"/>
              <a:t>9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5789897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53BA77-C52A-684E-E480-CD7CBCEEB8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056FCF6-F466-1782-A0C6-D334B904E4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682E856-64C1-7D1B-447C-0175DFA79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AEC91A9-95AD-10A3-ACCD-C094F52DB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16D2A1-6ED5-034A-58C4-2B3274143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4281203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9D2F814-F050-E056-2F03-A34DAB0DD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B33D17A-18D7-6933-A512-1BA53D5AE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99D2AE3-A210-CF42-38C7-335EED9A09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023B55C-B304-35FD-DDDE-FF7064369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94562AC-BF76-328A-FE9A-D72DA3246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584495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1DBC24B-9E87-A34B-704B-2C331F1FDF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40C0073-E376-7A1C-AB96-EFEC277896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EC3448E-FD65-E09F-A6F9-56E1816D67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5D36C33-6487-9F1B-45AD-8FF2D371E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C23C18-C58E-FB1B-8F9C-B54C512AE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5796673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D9AFE0-C1DF-EA1B-2377-F5DB7B699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3B0BC2E-FE6B-12AC-67FC-FAC0058931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8DB9CD8-8C91-CA50-6D33-3A611CFA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2C18C9D-83CF-3573-D176-8EBAE853C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E26C0C-CF9F-D84B-8063-6DB07C64E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47557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C32F3-FC39-3806-7688-D0287008F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8D772764-CBD7-CA51-F308-6D290AD07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D5EB252-C686-541E-DDF5-FD793FC251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6B841C6-71A7-05B0-FE5A-49B086477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5CFE2BD-3D34-6316-B6E1-51DDEA03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349967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D21BDB6-4A8E-E04E-D742-1B2C8C954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476317B-A57E-8848-20BA-10BED4EBBA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1365F9A-DA70-C22B-EBD6-C61B75D860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140C69F-6777-9122-C307-B3CDE78D4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511FA5D1-23A3-7628-6409-2380E01BF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46FBE46-ECF2-24E7-15D9-8BFA7482DF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086702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8F045B-7C44-BE4B-FA6C-C1DCE0F4A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8604B82-DE74-79FD-9EAE-B42F61EF2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041E849-70EB-BECA-5D7D-DE7BAE5493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7D21896-7102-5B04-F1A9-97F52C96EB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9A743CE9-CFD4-7B5A-36B9-898BEBDF7A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9F8C4FC-A04F-E493-7BE5-76BC443C2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9A35DE-89F6-144D-2336-2112A4855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97280446-7ABD-7C92-E6E4-9B7AFA690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2107343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79AC38-B82E-53D9-75A8-6950736E0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623FE39-037A-BFC6-392E-6CE41A270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2C287927-C5C2-F915-702A-925346B414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29A5A41-40D3-3F1E-70A0-CF483B52F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884699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8555D81-6A74-A49B-990E-8E5FD867B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9B5AED3-EBD6-FCE9-75A1-7AA27F69C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433EEF5E-4632-C191-B669-D694D80299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4265113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AF62D2-5E29-98D1-08F2-DF98998491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A67DA5-207A-9911-5CCC-1AAF992D1F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F0FA9D9-7355-E0C8-9826-70A9F3568A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EF04614B-0E81-21A9-A789-DA197C33BC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7DBEC49-276A-633C-7FA4-32307AD28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883F8E2-1456-BA16-7CBB-B23F107A0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625967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6F1B3D3-24FB-F8AD-4615-6D9073500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E51F8379-96A8-5B93-69DA-2E9D31C4CD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CE9B393-28F2-A4E4-A23E-95547CE6F8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B60222A-BBA8-98BE-401E-285460C1A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5670275-2BDF-4FFB-46B5-60F1E97EA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2B7F969-15BA-A99B-1BF5-9EC23EF19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028250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78A5E4-9E04-4B83-8B89-B98EA09E0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FB1E75B-B26D-BDD2-A5FA-0B65A6FB2C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DF39BCF-ABCD-13C1-45EB-C75FF4349B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B76798-87CF-884F-B3BC-AD8E098C51A8}" type="datetimeFigureOut">
              <a:rPr lang="ru-KZ" smtClean="0"/>
              <a:t>24.04.2023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115AD38-E708-684E-6EEB-745A28184D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9ABCDB-D537-051D-B789-8BCA613FC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D7899D-3E2E-CC45-84C0-20F2D829A236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228754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829" y="0"/>
            <a:ext cx="12349655" cy="6946681"/>
          </a:xfrm>
          <a:prstGeom prst="rect">
            <a:avLst/>
          </a:prstGeom>
        </p:spPr>
      </p:pic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1DAFB40A-D280-3D27-66E7-55C5B5ED1BF5}"/>
              </a:ext>
            </a:extLst>
          </p:cNvPr>
          <p:cNvSpPr/>
          <p:nvPr/>
        </p:nvSpPr>
        <p:spPr>
          <a:xfrm>
            <a:off x="2644297" y="1188370"/>
            <a:ext cx="6903405" cy="5437707"/>
          </a:xfrm>
          <a:prstGeom prst="roundRect">
            <a:avLst/>
          </a:prstGeom>
          <a:gradFill>
            <a:gsLst>
              <a:gs pos="0">
                <a:srgbClr val="C7ADD4">
                  <a:alpha val="68000"/>
                </a:srgbClr>
              </a:gs>
              <a:gs pos="0">
                <a:srgbClr val="DCCFE7">
                  <a:shade val="67500"/>
                  <a:satMod val="115000"/>
                </a:srgbClr>
              </a:gs>
              <a:gs pos="77000">
                <a:srgbClr val="DCCFE7">
                  <a:shade val="100000"/>
                  <a:satMod val="115000"/>
                </a:srgbClr>
              </a:gs>
            </a:gsLst>
            <a:path path="rect">
              <a:fillToRect l="100000" t="100000"/>
            </a:path>
          </a:gradFill>
          <a:ln>
            <a:solidFill>
              <a:schemeClr val="accent1">
                <a:shade val="50000"/>
                <a:alpha val="72000"/>
              </a:schemeClr>
            </a:solidFill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604FDC-1862-7A92-0580-24699F9564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88218" y="263952"/>
            <a:ext cx="3773214" cy="924418"/>
          </a:xfrm>
        </p:spPr>
        <p:txBody>
          <a:bodyPr>
            <a:normAutofit/>
          </a:bodyPr>
          <a:lstStyle/>
          <a:p>
            <a:r>
              <a:rPr lang="en-US" dirty="0">
                <a:latin typeface="+mn-lt"/>
                <a:cs typeface="Futura Medium" panose="020B0602020204020303" pitchFamily="34" charset="-79"/>
              </a:rPr>
              <a:t>S</a:t>
            </a:r>
            <a:r>
              <a:rPr lang="en-US" dirty="0">
                <a:solidFill>
                  <a:schemeClr val="bg1"/>
                </a:solidFill>
                <a:latin typeface="+mn-lt"/>
                <a:cs typeface="Futura Medium" panose="020B0602020204020303" pitchFamily="34" charset="-79"/>
              </a:rPr>
              <a:t>C</a:t>
            </a:r>
            <a:r>
              <a:rPr lang="en-US" dirty="0">
                <a:latin typeface="+mn-lt"/>
                <a:cs typeface="Futura Medium" panose="020B0602020204020303" pitchFamily="34" charset="-79"/>
              </a:rPr>
              <a:t>R</a:t>
            </a:r>
            <a:r>
              <a:rPr lang="en-US" dirty="0">
                <a:solidFill>
                  <a:schemeClr val="bg1"/>
                </a:solidFill>
                <a:latin typeface="+mn-lt"/>
                <a:cs typeface="Futura Medium" panose="020B0602020204020303" pitchFamily="34" charset="-79"/>
              </a:rPr>
              <a:t>O</a:t>
            </a:r>
            <a:r>
              <a:rPr lang="en-US" dirty="0">
                <a:latin typeface="+mn-lt"/>
                <a:cs typeface="Futura Medium" panose="020B0602020204020303" pitchFamily="34" charset="-79"/>
              </a:rPr>
              <a:t>W</a:t>
            </a:r>
            <a:r>
              <a:rPr lang="en-US" dirty="0">
                <a:solidFill>
                  <a:schemeClr val="bg1"/>
                </a:solidFill>
                <a:latin typeface="+mn-lt"/>
                <a:cs typeface="Futura Medium" panose="020B0602020204020303" pitchFamily="34" charset="-79"/>
              </a:rPr>
              <a:t>E</a:t>
            </a:r>
            <a:r>
              <a:rPr lang="en-US" dirty="0">
                <a:latin typeface="+mn-lt"/>
                <a:cs typeface="Futura Medium" panose="020B0602020204020303" pitchFamily="34" charset="-79"/>
              </a:rPr>
              <a:t>X</a:t>
            </a:r>
            <a:endParaRPr lang="ru-KZ" dirty="0">
              <a:latin typeface="+mn-lt"/>
              <a:cs typeface="Futura Medium" panose="020B0602020204020303" pitchFamily="34" charset="-79"/>
            </a:endParaRPr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4D7FFA61-E253-9DB2-E5B4-BE5EA1DB1FB2}"/>
              </a:ext>
            </a:extLst>
          </p:cNvPr>
          <p:cNvSpPr/>
          <p:nvPr/>
        </p:nvSpPr>
        <p:spPr>
          <a:xfrm>
            <a:off x="3986782" y="1793678"/>
            <a:ext cx="4376087" cy="107721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Futura Medium" panose="020B0602020204020303" pitchFamily="34" charset="-79"/>
              </a:rPr>
              <a:t>Над проектом работали</a:t>
            </a:r>
            <a:endParaRPr lang="ru-RU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cs typeface="Futura Medium" panose="020B0602020204020303" pitchFamily="34" charset="-79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B99D63E-6C3E-1786-AD96-F3FB1D226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8522" y="2509692"/>
            <a:ext cx="599746" cy="59974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9F96EF-8561-FE21-7E61-F96D574FBE77}"/>
              </a:ext>
            </a:extLst>
          </p:cNvPr>
          <p:cNvSpPr txBox="1"/>
          <p:nvPr/>
        </p:nvSpPr>
        <p:spPr>
          <a:xfrm>
            <a:off x="4790008" y="2601720"/>
            <a:ext cx="3090039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u="none" strike="noStrike" dirty="0">
                <a:effectLst/>
              </a:rPr>
              <a:t>Луконин Егор Дмитриевич</a:t>
            </a:r>
            <a:endParaRPr lang="ru-KZ" sz="2000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04AE73C-6870-3FD2-3990-A8808C1E5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8522" y="3331002"/>
            <a:ext cx="599746" cy="599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2EFBCC-187C-07F2-D0B8-6162ACB4A95D}"/>
              </a:ext>
            </a:extLst>
          </p:cNvPr>
          <p:cNvSpPr txBox="1"/>
          <p:nvPr/>
        </p:nvSpPr>
        <p:spPr>
          <a:xfrm>
            <a:off x="4790008" y="3438814"/>
            <a:ext cx="317412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Гасанов Орхан Гамид оглы</a:t>
            </a:r>
            <a:endParaRPr lang="ru-KZ" sz="2000" dirty="0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FEB282B4-55D2-DF96-FE1D-054E310E3294}"/>
              </a:ext>
            </a:extLst>
          </p:cNvPr>
          <p:cNvSpPr/>
          <p:nvPr/>
        </p:nvSpPr>
        <p:spPr>
          <a:xfrm>
            <a:off x="4277711" y="4216281"/>
            <a:ext cx="3636578" cy="95410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2800" b="0" cap="none" spc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Futura Medium" panose="020B0602020204020303" pitchFamily="34" charset="-79"/>
              </a:rPr>
              <a:t>Руководитель проекта</a:t>
            </a: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2D8ACB0-16A3-7B8E-7C57-27224F0851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8522" y="5063219"/>
            <a:ext cx="599746" cy="5997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8099CBC7-B15F-BAF9-F172-AAF9CDB04102}"/>
              </a:ext>
            </a:extLst>
          </p:cNvPr>
          <p:cNvSpPr txBox="1"/>
          <p:nvPr/>
        </p:nvSpPr>
        <p:spPr>
          <a:xfrm>
            <a:off x="4834924" y="5029198"/>
            <a:ext cx="300020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000" dirty="0"/>
              <a:t>Михаил Владимирович </a:t>
            </a:r>
            <a:endParaRPr lang="en-US" sz="2000" dirty="0"/>
          </a:p>
          <a:p>
            <a:r>
              <a:rPr lang="ru-RU" sz="2000" dirty="0"/>
              <a:t>Кормановский</a:t>
            </a:r>
            <a:endParaRPr lang="ru-KZ" sz="2000" dirty="0"/>
          </a:p>
        </p:txBody>
      </p:sp>
    </p:spTree>
    <p:extLst>
      <p:ext uri="{BB962C8B-B14F-4D97-AF65-F5344CB8AC3E}">
        <p14:creationId xmlns:p14="http://schemas.microsoft.com/office/powerpoint/2010/main" val="34317721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4935EDA-FAA5-E0BA-11F4-578EC7E9AA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7661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8750A9-7E6A-7FA4-F19C-D8E792E52EA9}"/>
              </a:ext>
            </a:extLst>
          </p:cNvPr>
          <p:cNvSpPr txBox="1"/>
          <p:nvPr/>
        </p:nvSpPr>
        <p:spPr>
          <a:xfrm>
            <a:off x="2731008" y="377952"/>
            <a:ext cx="67299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/>
              <a:t>Ч</a:t>
            </a:r>
            <a:r>
              <a:rPr lang="ru-KZ" sz="4000" dirty="0"/>
              <a:t>ем можно улучшить проект?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5B80D1-9A47-54E5-34D0-01EA81A3D743}"/>
              </a:ext>
            </a:extLst>
          </p:cNvPr>
          <p:cNvSpPr txBox="1"/>
          <p:nvPr/>
        </p:nvSpPr>
        <p:spPr>
          <a:xfrm>
            <a:off x="2731008" y="1387784"/>
            <a:ext cx="70713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RU" sz="2400" dirty="0"/>
              <a:t>Д</a:t>
            </a:r>
            <a:r>
              <a:rPr lang="ru-KZ" sz="2400" dirty="0"/>
              <a:t>обавления новых разделов компании через панель администратора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10DB96-F62F-C579-43AD-F91A526AA3C9}"/>
              </a:ext>
            </a:extLst>
          </p:cNvPr>
          <p:cNvSpPr txBox="1"/>
          <p:nvPr/>
        </p:nvSpPr>
        <p:spPr>
          <a:xfrm>
            <a:off x="2731008" y="2520309"/>
            <a:ext cx="5401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KZ" sz="2400" dirty="0"/>
              <a:t>Поиск на сайте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19DE862-6A83-9EB1-4165-1EC5F3DB3599}"/>
              </a:ext>
            </a:extLst>
          </p:cNvPr>
          <p:cNvSpPr txBox="1"/>
          <p:nvPr/>
        </p:nvSpPr>
        <p:spPr>
          <a:xfrm>
            <a:off x="2731008" y="3429000"/>
            <a:ext cx="54010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ru-RU" sz="2400" dirty="0"/>
              <a:t>Адаптивность под разные устройства</a:t>
            </a:r>
            <a:endParaRPr lang="ru-KZ" sz="2400" dirty="0"/>
          </a:p>
        </p:txBody>
      </p:sp>
    </p:spTree>
    <p:extLst>
      <p:ext uri="{BB962C8B-B14F-4D97-AF65-F5344CB8AC3E}">
        <p14:creationId xmlns:p14="http://schemas.microsoft.com/office/powerpoint/2010/main" val="241293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CBDA17E-AC20-FA6F-162A-5E9FBE465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67661"/>
            <a:ext cx="12349655" cy="694668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A447D12-EF81-148D-3A85-BD9E17255F58}"/>
              </a:ext>
            </a:extLst>
          </p:cNvPr>
          <p:cNvSpPr txBox="1"/>
          <p:nvPr/>
        </p:nvSpPr>
        <p:spPr>
          <a:xfrm>
            <a:off x="3446552" y="441015"/>
            <a:ext cx="5614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4000" dirty="0"/>
              <a:t>Контактная </a:t>
            </a:r>
            <a:r>
              <a:rPr lang="ru-KZ" sz="4000" dirty="0">
                <a:solidFill>
                  <a:schemeClr val="bg1"/>
                </a:solidFill>
              </a:rPr>
              <a:t>информация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05695D66-7087-C5FB-21A4-F20049C99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722" y="2499186"/>
            <a:ext cx="685509" cy="68550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612A27-CC0E-F74D-8E6E-01352D160E65}"/>
              </a:ext>
            </a:extLst>
          </p:cNvPr>
          <p:cNvSpPr txBox="1"/>
          <p:nvPr/>
        </p:nvSpPr>
        <p:spPr>
          <a:xfrm>
            <a:off x="2254435" y="1837895"/>
            <a:ext cx="36470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u="none" strike="noStrike" dirty="0">
                <a:effectLst/>
              </a:rPr>
              <a:t>Луконин Егор Дмитриевич</a:t>
            </a:r>
            <a:endParaRPr lang="ru-KZ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A4F606-2C1C-E35A-1BC1-B7DF8CAEEBEF}"/>
              </a:ext>
            </a:extLst>
          </p:cNvPr>
          <p:cNvSpPr txBox="1"/>
          <p:nvPr/>
        </p:nvSpPr>
        <p:spPr>
          <a:xfrm>
            <a:off x="6290479" y="1837894"/>
            <a:ext cx="364708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</a:rPr>
              <a:t>Гасанов Орхан Гамид оглы</a:t>
            </a:r>
            <a:endParaRPr lang="ru-KZ" sz="2400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82E333A-2E43-22AE-1C13-B82F371B91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60758" y="2499186"/>
            <a:ext cx="685509" cy="68550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B0155E-00EC-D3CC-79E4-0DEAA9AC25CB}"/>
              </a:ext>
            </a:extLst>
          </p:cNvPr>
          <p:cNvSpPr txBox="1"/>
          <p:nvPr/>
        </p:nvSpPr>
        <p:spPr>
          <a:xfrm>
            <a:off x="2939231" y="2676798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0" i="0" dirty="0">
                <a:effectLst/>
              </a:rPr>
              <a:t>EgorLukonin</a:t>
            </a:r>
            <a:endParaRPr lang="ru-KZ" sz="20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6AD24B-4C05-74E0-A6BA-3AB04BBA132B}"/>
              </a:ext>
            </a:extLst>
          </p:cNvPr>
          <p:cNvSpPr txBox="1"/>
          <p:nvPr/>
        </p:nvSpPr>
        <p:spPr>
          <a:xfrm>
            <a:off x="7652372" y="2676798"/>
            <a:ext cx="1408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0" i="0" dirty="0">
                <a:solidFill>
                  <a:schemeClr val="bg1"/>
                </a:solidFill>
                <a:effectLst/>
              </a:rPr>
              <a:t>Orhan2809</a:t>
            </a:r>
            <a:endParaRPr lang="ru-KZ" sz="2000" dirty="0">
              <a:solidFill>
                <a:schemeClr val="bg1"/>
              </a:solidFill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0C4628DA-D1A0-93A7-D6C2-8CB324DDF2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01112" y="3378951"/>
            <a:ext cx="785870" cy="785870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E8AC2EA2-A0E0-6992-D7F8-F696CFF071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0758" y="3378951"/>
            <a:ext cx="785870" cy="78587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E648FFC-9029-769A-EFE1-D90A3EEC9DD3}"/>
              </a:ext>
            </a:extLst>
          </p:cNvPr>
          <p:cNvSpPr txBox="1"/>
          <p:nvPr/>
        </p:nvSpPr>
        <p:spPr>
          <a:xfrm>
            <a:off x="2939231" y="3581038"/>
            <a:ext cx="152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0" i="0" dirty="0">
                <a:effectLst/>
              </a:rPr>
              <a:t>@eren_egr</a:t>
            </a:r>
            <a:endParaRPr lang="ru-KZ" sz="20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C0572D-4FD4-F053-654E-C66FF291B5D0}"/>
              </a:ext>
            </a:extLst>
          </p:cNvPr>
          <p:cNvSpPr txBox="1"/>
          <p:nvPr/>
        </p:nvSpPr>
        <p:spPr>
          <a:xfrm>
            <a:off x="7508111" y="3635162"/>
            <a:ext cx="169690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0" i="0" dirty="0">
                <a:solidFill>
                  <a:schemeClr val="bg1"/>
                </a:solidFill>
                <a:effectLst/>
                <a:latin typeface="-apple-system"/>
              </a:rPr>
              <a:t>@</a:t>
            </a:r>
            <a:r>
              <a:rPr lang="en-GB" sz="2000" b="0" i="0" dirty="0">
                <a:solidFill>
                  <a:schemeClr val="bg1"/>
                </a:solidFill>
                <a:effectLst/>
              </a:rPr>
              <a:t>Orhan2809</a:t>
            </a:r>
            <a:endParaRPr lang="ru-KZ" sz="2000" dirty="0">
              <a:solidFill>
                <a:schemeClr val="bg1"/>
              </a:solidFill>
            </a:endParaRPr>
          </a:p>
          <a:p>
            <a:endParaRPr lang="ru-KZ" sz="2000" dirty="0"/>
          </a:p>
        </p:txBody>
      </p:sp>
    </p:spTree>
    <p:extLst>
      <p:ext uri="{BB962C8B-B14F-4D97-AF65-F5344CB8AC3E}">
        <p14:creationId xmlns:p14="http://schemas.microsoft.com/office/powerpoint/2010/main" val="2565493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341"/>
            <a:ext cx="12349655" cy="694668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ED34367-BA8F-AED5-ACCC-1B5B733CA620}"/>
              </a:ext>
            </a:extLst>
          </p:cNvPr>
          <p:cNvSpPr txBox="1"/>
          <p:nvPr/>
        </p:nvSpPr>
        <p:spPr>
          <a:xfrm>
            <a:off x="4808263" y="500880"/>
            <a:ext cx="27331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dirty="0">
                <a:cs typeface="Futura Medium" panose="020B0602020204020303" pitchFamily="34" charset="-79"/>
              </a:rPr>
              <a:t>Тема</a:t>
            </a:r>
            <a:r>
              <a:rPr lang="en-US" sz="4000" dirty="0">
                <a:cs typeface="Futura Medium" panose="020B0602020204020303" pitchFamily="34" charset="-79"/>
              </a:rPr>
              <a:t> </a:t>
            </a:r>
            <a:r>
              <a:rPr lang="ru-RU" sz="4000" dirty="0">
                <a:cs typeface="Futura Medium" panose="020B0602020204020303" pitchFamily="34" charset="-79"/>
              </a:rPr>
              <a:t>сайта</a:t>
            </a:r>
            <a:endParaRPr lang="ru-KZ" sz="4000" dirty="0">
              <a:cs typeface="Futura Medium" panose="020B0602020204020303" pitchFamily="34" charset="-79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4E229CE0-0DC0-147A-C6F9-D6589FEB4422}"/>
              </a:ext>
            </a:extLst>
          </p:cNvPr>
          <p:cNvSpPr/>
          <p:nvPr/>
        </p:nvSpPr>
        <p:spPr>
          <a:xfrm>
            <a:off x="1389071" y="1997720"/>
            <a:ext cx="9571512" cy="2669283"/>
          </a:xfrm>
          <a:prstGeom prst="roundRect">
            <a:avLst/>
          </a:prstGeom>
          <a:solidFill>
            <a:srgbClr val="DCCDEA">
              <a:alpha val="81961"/>
            </a:srgbClr>
          </a:solidFill>
          <a:effectLst>
            <a:reflection blurRad="6350" stA="52000" endA="300" endPos="35000" dir="5400000" sy="-100000" algn="bl" rotWithShape="0"/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600" dirty="0">
                <a:solidFill>
                  <a:schemeClr val="tx1"/>
                </a:solidFill>
                <a:latin typeface="+mn-lt"/>
              </a:rPr>
              <a:t>S</a:t>
            </a:r>
            <a:r>
              <a:rPr lang="en-US" sz="2600" dirty="0">
                <a:solidFill>
                  <a:schemeClr val="bg1"/>
                </a:solidFill>
                <a:latin typeface="+mn-lt"/>
              </a:rPr>
              <a:t>C</a:t>
            </a:r>
            <a:r>
              <a:rPr lang="en-US" sz="2600" dirty="0">
                <a:solidFill>
                  <a:schemeClr val="tx1"/>
                </a:solidFill>
                <a:latin typeface="+mn-lt"/>
              </a:rPr>
              <a:t>R</a:t>
            </a:r>
            <a:r>
              <a:rPr lang="en-US" sz="2600" dirty="0">
                <a:solidFill>
                  <a:schemeClr val="bg1"/>
                </a:solidFill>
                <a:latin typeface="+mn-lt"/>
              </a:rPr>
              <a:t>O</a:t>
            </a:r>
            <a:r>
              <a:rPr lang="en-US" sz="2600" dirty="0">
                <a:solidFill>
                  <a:schemeClr val="tx1"/>
                </a:solidFill>
                <a:latin typeface="+mn-lt"/>
              </a:rPr>
              <a:t>V</a:t>
            </a:r>
            <a:r>
              <a:rPr lang="en-US" sz="2600" dirty="0">
                <a:solidFill>
                  <a:schemeClr val="bg1"/>
                </a:solidFill>
                <a:latin typeface="+mn-lt"/>
              </a:rPr>
              <a:t>E</a:t>
            </a:r>
            <a:r>
              <a:rPr lang="en-US" sz="2600" dirty="0">
                <a:solidFill>
                  <a:schemeClr val="tx1"/>
                </a:solidFill>
                <a:latin typeface="+mn-lt"/>
              </a:rPr>
              <a:t>X</a:t>
            </a:r>
            <a:r>
              <a:rPr lang="en-US" sz="2400" dirty="0">
                <a:latin typeface="+mn-lt"/>
              </a:rPr>
              <a:t> </a:t>
            </a:r>
            <a:r>
              <a:rPr lang="en-US" sz="2400" dirty="0">
                <a:solidFill>
                  <a:schemeClr val="tx1"/>
                </a:solidFill>
                <a:latin typeface="+mn-lt"/>
              </a:rPr>
              <a:t>–</a:t>
            </a:r>
            <a:r>
              <a:rPr lang="en-US" sz="2400" dirty="0">
                <a:latin typeface="+mn-lt"/>
              </a:rPr>
              <a:t> </a:t>
            </a:r>
            <a:r>
              <a:rPr lang="ru-RU" sz="2400" dirty="0">
                <a:solidFill>
                  <a:schemeClr val="tx1"/>
                </a:solidFill>
                <a:latin typeface="+mn-lt"/>
              </a:rPr>
              <a:t>сайт является информационным источником, в котором хранятся и публикуются данные о истории  множества известных компаний, их историю, их достижения, их создателей и разработчиков.</a:t>
            </a:r>
            <a:endParaRPr lang="ru-KZ" sz="2400" dirty="0">
              <a:solidFill>
                <a:schemeClr val="tx1"/>
              </a:solidFill>
            </a:endParaRPr>
          </a:p>
          <a:p>
            <a:pPr algn="ctr"/>
            <a:endParaRPr lang="ru-KZ" dirty="0"/>
          </a:p>
        </p:txBody>
      </p:sp>
    </p:spTree>
    <p:extLst>
      <p:ext uri="{BB962C8B-B14F-4D97-AF65-F5344CB8AC3E}">
        <p14:creationId xmlns:p14="http://schemas.microsoft.com/office/powerpoint/2010/main" val="946697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7655" y="0"/>
            <a:ext cx="12349655" cy="6946681"/>
          </a:xfrm>
          <a:prstGeom prst="rect">
            <a:avLst/>
          </a:prstGeom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7A881F-1965-2DC9-0162-0017A512631C}"/>
              </a:ext>
            </a:extLst>
          </p:cNvPr>
          <p:cNvSpPr txBox="1"/>
          <p:nvPr/>
        </p:nvSpPr>
        <p:spPr>
          <a:xfrm>
            <a:off x="199696" y="168165"/>
            <a:ext cx="897583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/>
              <a:t>Персональный новостной </a:t>
            </a:r>
            <a:r>
              <a:rPr lang="en-US" sz="3600" dirty="0"/>
              <a:t>Telegram</a:t>
            </a:r>
            <a:r>
              <a:rPr lang="ru-RU" sz="3600" dirty="0"/>
              <a:t>-канал</a:t>
            </a:r>
            <a:endParaRPr lang="ru-KZ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BC7CB7-B97B-D850-0204-E16DA8C4AC4A}"/>
              </a:ext>
            </a:extLst>
          </p:cNvPr>
          <p:cNvSpPr txBox="1"/>
          <p:nvPr/>
        </p:nvSpPr>
        <p:spPr>
          <a:xfrm>
            <a:off x="199695" y="1278736"/>
            <a:ext cx="69578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2800" dirty="0"/>
              <a:t>У сайта имеется персональный закрытый </a:t>
            </a:r>
            <a:r>
              <a:rPr lang="en-US" sz="2800" dirty="0"/>
              <a:t>Telegram-</a:t>
            </a:r>
            <a:r>
              <a:rPr lang="ru-KZ" sz="2800" dirty="0"/>
              <a:t>канал, доступ к которому можно получить, перейдя по ссылке на сайте в самом низу главной страницы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BD489CB-0C8A-B50C-BA07-5BBFE2886A16}"/>
              </a:ext>
            </a:extLst>
          </p:cNvPr>
          <p:cNvSpPr txBox="1"/>
          <p:nvPr/>
        </p:nvSpPr>
        <p:spPr>
          <a:xfrm>
            <a:off x="0" y="4625157"/>
            <a:ext cx="7503888" cy="95410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Telegram-</a:t>
            </a:r>
            <a:r>
              <a:rPr lang="ru-RU" sz="2800" dirty="0">
                <a:solidFill>
                  <a:schemeClr val="bg1"/>
                </a:solidFill>
              </a:rPr>
              <a:t>бот каждый день публикует новости связанные с </a:t>
            </a:r>
            <a:r>
              <a:rPr lang="en-US" sz="2800" dirty="0">
                <a:solidFill>
                  <a:schemeClr val="bg1"/>
                </a:solidFill>
              </a:rPr>
              <a:t>IT </a:t>
            </a:r>
            <a:r>
              <a:rPr lang="ru-RU" sz="2800" dirty="0">
                <a:solidFill>
                  <a:schemeClr val="bg1"/>
                </a:solidFill>
              </a:rPr>
              <a:t>индустрией в </a:t>
            </a:r>
            <a:r>
              <a:rPr lang="en-US" sz="2800" dirty="0">
                <a:solidFill>
                  <a:schemeClr val="bg1"/>
                </a:solidFill>
              </a:rPr>
              <a:t>Telegram-</a:t>
            </a:r>
            <a:r>
              <a:rPr lang="ru-RU" sz="2800" dirty="0">
                <a:solidFill>
                  <a:schemeClr val="bg1"/>
                </a:solidFill>
              </a:rPr>
              <a:t>канал</a:t>
            </a:r>
            <a:endParaRPr lang="ru-KZ" sz="2800" dirty="0">
              <a:solidFill>
                <a:schemeClr val="bg1"/>
              </a:solidFill>
            </a:endParaRP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FAB073C-E4FF-5121-4E84-F3626FFA05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7924" y="943910"/>
            <a:ext cx="4686886" cy="2529430"/>
          </a:xfrm>
          <a:prstGeom prst="rect">
            <a:avLst/>
          </a:prstGeom>
          <a:ln w="76200">
            <a:noFill/>
          </a:ln>
        </p:spPr>
      </p:pic>
      <p:sp>
        <p:nvSpPr>
          <p:cNvPr id="7" name="Стрелка вниз 6">
            <a:extLst>
              <a:ext uri="{FF2B5EF4-FFF2-40B4-BE49-F238E27FC236}">
                <a16:creationId xmlns:a16="http://schemas.microsoft.com/office/drawing/2014/main" id="{549D29E0-F713-3192-E56B-6ABF114DEDEC}"/>
              </a:ext>
            </a:extLst>
          </p:cNvPr>
          <p:cNvSpPr/>
          <p:nvPr/>
        </p:nvSpPr>
        <p:spPr>
          <a:xfrm rot="3140995">
            <a:off x="7274885" y="2754667"/>
            <a:ext cx="302508" cy="610724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ln w="0"/>
              <a:solidFill>
                <a:srgbClr val="DCCFE7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B945867-F0AD-B1B9-B66B-BEA80EDBE7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6256" y="3796644"/>
            <a:ext cx="2258550" cy="2258550"/>
          </a:xfrm>
          <a:prstGeom prst="rect">
            <a:avLst/>
          </a:prstGeom>
          <a:ln w="76200">
            <a:solidFill>
              <a:schemeClr val="bg1"/>
            </a:solidFill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EB7B677-F590-7A65-1F9E-F4BDE5CB8E71}"/>
              </a:ext>
            </a:extLst>
          </p:cNvPr>
          <p:cNvSpPr txBox="1"/>
          <p:nvPr/>
        </p:nvSpPr>
        <p:spPr>
          <a:xfrm>
            <a:off x="7987681" y="6239012"/>
            <a:ext cx="2375700" cy="3847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900" dirty="0">
                <a:solidFill>
                  <a:schemeClr val="bg1"/>
                </a:solidFill>
              </a:rPr>
              <a:t>Telegram-</a:t>
            </a:r>
            <a:r>
              <a:rPr lang="ru-KZ" sz="1900" dirty="0">
                <a:solidFill>
                  <a:schemeClr val="bg1"/>
                </a:solidFill>
              </a:rPr>
              <a:t>бот - Ласто</a:t>
            </a:r>
          </a:p>
        </p:txBody>
      </p:sp>
    </p:spTree>
    <p:extLst>
      <p:ext uri="{BB962C8B-B14F-4D97-AF65-F5344CB8AC3E}">
        <p14:creationId xmlns:p14="http://schemas.microsoft.com/office/powerpoint/2010/main" val="3563769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78686E40-BF94-F353-C026-7FED52F64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44341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D7A881F-1965-2DC9-0162-0017A512631C}"/>
              </a:ext>
            </a:extLst>
          </p:cNvPr>
          <p:cNvSpPr txBox="1"/>
          <p:nvPr/>
        </p:nvSpPr>
        <p:spPr>
          <a:xfrm>
            <a:off x="199696" y="168165"/>
            <a:ext cx="46721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cs typeface="Futura Medium" panose="020B0602020204020303" pitchFamily="34" charset="-79"/>
              </a:rPr>
              <a:t>Реализация проекта</a:t>
            </a:r>
            <a:endParaRPr lang="ru-KZ" sz="3600" dirty="0">
              <a:cs typeface="Futura Medium" panose="020B0602020204020303" pitchFamily="34" charset="-79"/>
            </a:endParaRP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92B3F5D4-338A-41E0-EEC4-317A568592CC}"/>
              </a:ext>
            </a:extLst>
          </p:cNvPr>
          <p:cNvSpPr/>
          <p:nvPr/>
        </p:nvSpPr>
        <p:spPr>
          <a:xfrm>
            <a:off x="445427" y="1019052"/>
            <a:ext cx="5093525" cy="1887059"/>
          </a:xfrm>
          <a:prstGeom prst="rect">
            <a:avLst/>
          </a:prstGeom>
          <a:solidFill>
            <a:srgbClr val="E2CDE3">
              <a:alpha val="50196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DBC678-B129-30F5-4B75-D261FA5F7F2F}"/>
              </a:ext>
            </a:extLst>
          </p:cNvPr>
          <p:cNvSpPr txBox="1"/>
          <p:nvPr/>
        </p:nvSpPr>
        <p:spPr>
          <a:xfrm>
            <a:off x="388883" y="1219035"/>
            <a:ext cx="52919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3000" dirty="0"/>
              <a:t>Проект реализован с помощью </a:t>
            </a:r>
            <a:r>
              <a:rPr lang="ru-RU" sz="3000" dirty="0"/>
              <a:t>фреймворка для создания веб-приложений - </a:t>
            </a:r>
            <a:r>
              <a:rPr lang="en-US" sz="3000" dirty="0"/>
              <a:t>Flask</a:t>
            </a:r>
            <a:endParaRPr lang="ru-KZ" sz="30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16F2CC9C-8341-2259-C582-B4E39913DCE5}"/>
              </a:ext>
            </a:extLst>
          </p:cNvPr>
          <p:cNvSpPr/>
          <p:nvPr/>
        </p:nvSpPr>
        <p:spPr>
          <a:xfrm>
            <a:off x="6495392" y="3978010"/>
            <a:ext cx="5121931" cy="2344562"/>
          </a:xfrm>
          <a:prstGeom prst="rect">
            <a:avLst/>
          </a:prstGeom>
          <a:solidFill>
            <a:srgbClr val="8181BA">
              <a:alpha val="50588"/>
            </a:srgbClr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A567F2-2270-52C8-DDDD-EDEC9AF3105A}"/>
              </a:ext>
            </a:extLst>
          </p:cNvPr>
          <p:cNvSpPr txBox="1"/>
          <p:nvPr/>
        </p:nvSpPr>
        <p:spPr>
          <a:xfrm>
            <a:off x="6495393" y="4256750"/>
            <a:ext cx="53602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3000" dirty="0">
                <a:solidFill>
                  <a:schemeClr val="bg1"/>
                </a:solidFill>
              </a:rPr>
              <a:t>Для взаимодействия с базой данных сайта была</a:t>
            </a:r>
            <a:r>
              <a:rPr lang="en-US" sz="3000" dirty="0">
                <a:solidFill>
                  <a:schemeClr val="bg1"/>
                </a:solidFill>
              </a:rPr>
              <a:t> </a:t>
            </a:r>
            <a:r>
              <a:rPr lang="ru-RU" sz="3000" dirty="0">
                <a:solidFill>
                  <a:schemeClr val="bg1"/>
                </a:solidFill>
              </a:rPr>
              <a:t>использована библиотека на языке  </a:t>
            </a:r>
            <a:r>
              <a:rPr lang="en-US" sz="3000" dirty="0">
                <a:solidFill>
                  <a:schemeClr val="bg1"/>
                </a:solidFill>
              </a:rPr>
              <a:t>Python</a:t>
            </a:r>
            <a:r>
              <a:rPr lang="ru-RU" sz="3000" dirty="0">
                <a:solidFill>
                  <a:schemeClr val="bg1"/>
                </a:solidFill>
              </a:rPr>
              <a:t> - </a:t>
            </a:r>
            <a:r>
              <a:rPr lang="en-GB" sz="3000" b="0" i="0" u="none" strike="noStrike" dirty="0">
                <a:solidFill>
                  <a:schemeClr val="bg1"/>
                </a:solidFill>
                <a:effectLst/>
                <a:latin typeface="Google Sans"/>
              </a:rPr>
              <a:t>SQLAlchemy</a:t>
            </a:r>
            <a:endParaRPr lang="ru-KZ" sz="3000" dirty="0">
              <a:solidFill>
                <a:schemeClr val="bg1"/>
              </a:solidFill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138ED5DF-9602-4B73-89DA-4BAE63F4C7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696" y="3346177"/>
            <a:ext cx="5896304" cy="339627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C2CE1C74-85BB-511B-8146-EBD9325769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5999" y="119566"/>
            <a:ext cx="6027684" cy="3127312"/>
          </a:xfrm>
          <a:prstGeom prst="rect">
            <a:avLst/>
          </a:prstGeom>
        </p:spPr>
      </p:pic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B81EF524-AA05-9DAD-3518-312CDBD21102}"/>
              </a:ext>
            </a:extLst>
          </p:cNvPr>
          <p:cNvCxnSpPr>
            <a:cxnSpLocks/>
          </p:cNvCxnSpPr>
          <p:nvPr/>
        </p:nvCxnSpPr>
        <p:spPr>
          <a:xfrm>
            <a:off x="388883" y="1008993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21E91BE-AC3B-6AD8-EA25-5D7176C7B43A}"/>
              </a:ext>
            </a:extLst>
          </p:cNvPr>
          <p:cNvCxnSpPr>
            <a:cxnSpLocks/>
          </p:cNvCxnSpPr>
          <p:nvPr/>
        </p:nvCxnSpPr>
        <p:spPr>
          <a:xfrm>
            <a:off x="445427" y="2906111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Прямая соединительная линия 13">
            <a:extLst>
              <a:ext uri="{FF2B5EF4-FFF2-40B4-BE49-F238E27FC236}">
                <a16:creationId xmlns:a16="http://schemas.microsoft.com/office/drawing/2014/main" id="{41251A83-B7A7-1FFE-9A01-81898803CC07}"/>
              </a:ext>
            </a:extLst>
          </p:cNvPr>
          <p:cNvCxnSpPr>
            <a:cxnSpLocks/>
          </p:cNvCxnSpPr>
          <p:nvPr/>
        </p:nvCxnSpPr>
        <p:spPr>
          <a:xfrm>
            <a:off x="417683" y="1019052"/>
            <a:ext cx="0" cy="191854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Прямая соединительная линия 26">
            <a:extLst>
              <a:ext uri="{FF2B5EF4-FFF2-40B4-BE49-F238E27FC236}">
                <a16:creationId xmlns:a16="http://schemas.microsoft.com/office/drawing/2014/main" id="{828B9055-222B-C418-4DF8-F7C332BA70C2}"/>
              </a:ext>
            </a:extLst>
          </p:cNvPr>
          <p:cNvCxnSpPr>
            <a:cxnSpLocks/>
          </p:cNvCxnSpPr>
          <p:nvPr/>
        </p:nvCxnSpPr>
        <p:spPr>
          <a:xfrm>
            <a:off x="6495393" y="395089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EA455451-75DB-0EC7-DD4B-B966CF2521AB}"/>
              </a:ext>
            </a:extLst>
          </p:cNvPr>
          <p:cNvCxnSpPr>
            <a:cxnSpLocks/>
          </p:cNvCxnSpPr>
          <p:nvPr/>
        </p:nvCxnSpPr>
        <p:spPr>
          <a:xfrm>
            <a:off x="6495392" y="632257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Прямая соединительная линия 28">
            <a:extLst>
              <a:ext uri="{FF2B5EF4-FFF2-40B4-BE49-F238E27FC236}">
                <a16:creationId xmlns:a16="http://schemas.microsoft.com/office/drawing/2014/main" id="{1408209F-F1E6-F63C-C846-4A6F3672305C}"/>
              </a:ext>
            </a:extLst>
          </p:cNvPr>
          <p:cNvCxnSpPr>
            <a:cxnSpLocks/>
          </p:cNvCxnSpPr>
          <p:nvPr/>
        </p:nvCxnSpPr>
        <p:spPr>
          <a:xfrm>
            <a:off x="11617323" y="3978010"/>
            <a:ext cx="0" cy="234456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1650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D774D0A-2B06-CE23-072F-D3D6CD855A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828" y="-44341"/>
            <a:ext cx="12349655" cy="6946681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1B37B4E2-AC7F-63FB-2CF9-C7A0907F90B3}"/>
              </a:ext>
            </a:extLst>
          </p:cNvPr>
          <p:cNvSpPr/>
          <p:nvPr/>
        </p:nvSpPr>
        <p:spPr>
          <a:xfrm>
            <a:off x="283572" y="665484"/>
            <a:ext cx="5150068" cy="2424546"/>
          </a:xfrm>
          <a:prstGeom prst="rect">
            <a:avLst/>
          </a:prstGeom>
          <a:solidFill>
            <a:srgbClr val="E5CFE6">
              <a:alpha val="49804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CF6536-C54A-FF0C-171C-E003DF7B6A2C}"/>
              </a:ext>
            </a:extLst>
          </p:cNvPr>
          <p:cNvSpPr txBox="1"/>
          <p:nvPr/>
        </p:nvSpPr>
        <p:spPr>
          <a:xfrm>
            <a:off x="382787" y="1024642"/>
            <a:ext cx="529195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/>
              <a:t>Для реализации </a:t>
            </a:r>
            <a:r>
              <a:rPr lang="en-US" sz="3000" dirty="0"/>
              <a:t>Telegram-</a:t>
            </a:r>
            <a:r>
              <a:rPr lang="ru-RU" sz="3000" dirty="0"/>
              <a:t>бота использовалась библиотека </a:t>
            </a:r>
            <a:r>
              <a:rPr lang="en-US" sz="3000" dirty="0"/>
              <a:t>- pyTelegramBotApi</a:t>
            </a:r>
            <a:endParaRPr lang="ru-KZ" sz="3000" dirty="0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B5F8F065-5607-208A-F5AE-4A6E387427D7}"/>
              </a:ext>
            </a:extLst>
          </p:cNvPr>
          <p:cNvCxnSpPr>
            <a:cxnSpLocks/>
          </p:cNvCxnSpPr>
          <p:nvPr/>
        </p:nvCxnSpPr>
        <p:spPr>
          <a:xfrm>
            <a:off x="254771" y="655425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26BE2B40-7988-5C60-F078-320974F01892}"/>
              </a:ext>
            </a:extLst>
          </p:cNvPr>
          <p:cNvCxnSpPr>
            <a:cxnSpLocks/>
          </p:cNvCxnSpPr>
          <p:nvPr/>
        </p:nvCxnSpPr>
        <p:spPr>
          <a:xfrm>
            <a:off x="283571" y="2984343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852B0A38-8C7B-CEA7-DD13-79D9FD436080}"/>
              </a:ext>
            </a:extLst>
          </p:cNvPr>
          <p:cNvCxnSpPr>
            <a:cxnSpLocks/>
          </p:cNvCxnSpPr>
          <p:nvPr/>
        </p:nvCxnSpPr>
        <p:spPr>
          <a:xfrm>
            <a:off x="283571" y="665484"/>
            <a:ext cx="0" cy="234979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E01EFC9-AA1C-22F9-DBD1-B57ECAE3BC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82643" y="144595"/>
            <a:ext cx="5999940" cy="3328092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B4A0FAF0-7884-04F3-FE33-2A054E2693A6}"/>
              </a:ext>
            </a:extLst>
          </p:cNvPr>
          <p:cNvSpPr/>
          <p:nvPr/>
        </p:nvSpPr>
        <p:spPr>
          <a:xfrm>
            <a:off x="6495392" y="3978009"/>
            <a:ext cx="5121931" cy="2344563"/>
          </a:xfrm>
          <a:prstGeom prst="rect">
            <a:avLst/>
          </a:prstGeom>
          <a:solidFill>
            <a:srgbClr val="8181BA">
              <a:alpha val="50196"/>
            </a:srgbClr>
          </a:solidFill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5B4052-176D-8A2B-97AE-C6C931CAF4E2}"/>
              </a:ext>
            </a:extLst>
          </p:cNvPr>
          <p:cNvSpPr txBox="1"/>
          <p:nvPr/>
        </p:nvSpPr>
        <p:spPr>
          <a:xfrm>
            <a:off x="6495393" y="4256750"/>
            <a:ext cx="53602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000" dirty="0">
                <a:solidFill>
                  <a:schemeClr val="bg1"/>
                </a:solidFill>
              </a:rPr>
              <a:t>Мультиязычность присутствующая на сайте реализована с помощью скриптов на языке - </a:t>
            </a:r>
            <a:r>
              <a:rPr lang="en-US" sz="3000" dirty="0">
                <a:solidFill>
                  <a:schemeClr val="bg1"/>
                </a:solidFill>
              </a:rPr>
              <a:t>JavaScript</a:t>
            </a:r>
            <a:endParaRPr lang="ru-KZ" sz="3000" dirty="0">
              <a:solidFill>
                <a:schemeClr val="bg1"/>
              </a:solidFill>
            </a:endParaRPr>
          </a:p>
        </p:txBody>
      </p: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2E4CA5CE-2C50-8896-2A20-651E350EE7B7}"/>
              </a:ext>
            </a:extLst>
          </p:cNvPr>
          <p:cNvCxnSpPr>
            <a:cxnSpLocks/>
          </p:cNvCxnSpPr>
          <p:nvPr/>
        </p:nvCxnSpPr>
        <p:spPr>
          <a:xfrm>
            <a:off x="6495392" y="632257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F10177AA-3721-972F-0F3C-ED9D049055A0}"/>
              </a:ext>
            </a:extLst>
          </p:cNvPr>
          <p:cNvCxnSpPr>
            <a:cxnSpLocks/>
          </p:cNvCxnSpPr>
          <p:nvPr/>
        </p:nvCxnSpPr>
        <p:spPr>
          <a:xfrm>
            <a:off x="6495393" y="3950892"/>
            <a:ext cx="515006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Прямая соединительная линия 21">
            <a:extLst>
              <a:ext uri="{FF2B5EF4-FFF2-40B4-BE49-F238E27FC236}">
                <a16:creationId xmlns:a16="http://schemas.microsoft.com/office/drawing/2014/main" id="{C6364F1D-C162-C3BA-21B5-6BCB4BF9BD54}"/>
              </a:ext>
            </a:extLst>
          </p:cNvPr>
          <p:cNvCxnSpPr>
            <a:cxnSpLocks/>
          </p:cNvCxnSpPr>
          <p:nvPr/>
        </p:nvCxnSpPr>
        <p:spPr>
          <a:xfrm>
            <a:off x="11617323" y="3978010"/>
            <a:ext cx="0" cy="2344562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F3837660-0562-C686-300A-D0770F21FA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2787" y="3570953"/>
            <a:ext cx="5499856" cy="307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554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AD5D3ED7-B69A-4104-2581-D96136CC6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828" y="-44341"/>
            <a:ext cx="12349655" cy="694668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4EA5CB-FF8C-E68D-6910-5FA51765F1BE}"/>
              </a:ext>
            </a:extLst>
          </p:cNvPr>
          <p:cNvSpPr txBox="1"/>
          <p:nvPr/>
        </p:nvSpPr>
        <p:spPr>
          <a:xfrm>
            <a:off x="3602736" y="146304"/>
            <a:ext cx="48097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4000" dirty="0"/>
              <a:t>Роли разработчиков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030B86D-89C9-E904-D69A-C2D2204EB057}"/>
              </a:ext>
            </a:extLst>
          </p:cNvPr>
          <p:cNvSpPr txBox="1"/>
          <p:nvPr/>
        </p:nvSpPr>
        <p:spPr>
          <a:xfrm>
            <a:off x="691524" y="1475304"/>
            <a:ext cx="10808951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b="0" i="0" u="none" strike="noStrike" dirty="0">
                <a:effectLst/>
              </a:rPr>
              <a:t>Луконин Егор Дмитриевич – ответственный за разработку панели администратора, му</a:t>
            </a:r>
            <a:r>
              <a:rPr lang="ru-RU" sz="2800" dirty="0"/>
              <a:t>льтиязычности сайта, системы регистрации и авторизации, </a:t>
            </a:r>
            <a:r>
              <a:rPr lang="en-US" sz="2800" dirty="0"/>
              <a:t>Telegram-</a:t>
            </a:r>
            <a:r>
              <a:rPr lang="ru-RU" sz="2800" dirty="0"/>
              <a:t>бота для закрытого </a:t>
            </a:r>
            <a:r>
              <a:rPr lang="en-US" sz="2800" dirty="0"/>
              <a:t>Telegram-</a:t>
            </a:r>
            <a:r>
              <a:rPr lang="ru-RU" sz="2800" dirty="0"/>
              <a:t>канала сайта</a:t>
            </a:r>
            <a:endParaRPr lang="ru-KZ" sz="2800" dirty="0"/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6F130D2A-5194-4EE8-E0C4-6D69F91964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8254" y="3254811"/>
            <a:ext cx="5748747" cy="3034477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F2BC8A86-FD2B-0496-A231-5E965484AF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2200" y="3254811"/>
            <a:ext cx="5681546" cy="3034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347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AA14831-9BC9-F6F4-5D15-2F9A19EDF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829" y="0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43BB88F-788E-AA58-9B28-04B44CBF2563}"/>
              </a:ext>
            </a:extLst>
          </p:cNvPr>
          <p:cNvSpPr txBox="1"/>
          <p:nvPr/>
        </p:nvSpPr>
        <p:spPr>
          <a:xfrm>
            <a:off x="1503481" y="620305"/>
            <a:ext cx="9185037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2800" dirty="0"/>
              <a:t>Гасанов Орхан Гамид оглы</a:t>
            </a:r>
            <a:r>
              <a:rPr lang="ru-KZ" sz="2800" dirty="0"/>
              <a:t> </a:t>
            </a:r>
            <a:r>
              <a:rPr lang="ru-RU" sz="2800" b="0" i="0" u="none" strike="noStrike" dirty="0">
                <a:effectLst/>
              </a:rPr>
              <a:t>– ответственный за разработку комментариев на сайте, вывода информации для сайта и написание шаблонов на </a:t>
            </a:r>
            <a:r>
              <a:rPr lang="en-US" sz="2800" b="0" i="0" u="none" strike="noStrike" dirty="0">
                <a:effectLst/>
              </a:rPr>
              <a:t>.html </a:t>
            </a:r>
            <a:r>
              <a:rPr lang="ru-RU" sz="2800" b="0" i="0" u="none" strike="noStrike" dirty="0">
                <a:effectLst/>
              </a:rPr>
              <a:t> </a:t>
            </a:r>
            <a:endParaRPr lang="ru-KZ" sz="2800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9A34B0A-7016-761A-7E2C-5D01522C53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390" y="2591728"/>
            <a:ext cx="6117666" cy="3021979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F769730-D53B-EB79-8C34-81BB05DFC2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1275" y="2591727"/>
            <a:ext cx="4339364" cy="302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370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54D1353-A3E8-1A50-952A-4310EFD2C7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8828" y="-44341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097D7D-2FD5-369E-B8B0-77C03C80FCB2}"/>
              </a:ext>
            </a:extLst>
          </p:cNvPr>
          <p:cNvSpPr txBox="1"/>
          <p:nvPr/>
        </p:nvSpPr>
        <p:spPr>
          <a:xfrm>
            <a:off x="267636" y="92587"/>
            <a:ext cx="56936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4000" dirty="0"/>
              <a:t>Панель администратора</a:t>
            </a: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130A4BB4-51B4-0F64-962F-8A633670C389}"/>
              </a:ext>
            </a:extLst>
          </p:cNvPr>
          <p:cNvSpPr/>
          <p:nvPr/>
        </p:nvSpPr>
        <p:spPr>
          <a:xfrm>
            <a:off x="6224372" y="3398646"/>
            <a:ext cx="5398679" cy="3503694"/>
          </a:xfrm>
          <a:prstGeom prst="rect">
            <a:avLst/>
          </a:prstGeom>
          <a:solidFill>
            <a:srgbClr val="8181BA">
              <a:alpha val="50196"/>
            </a:srgbClr>
          </a:solidFill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7765AD1-663A-99B7-FC75-67D17D51849B}"/>
              </a:ext>
            </a:extLst>
          </p:cNvPr>
          <p:cNvSpPr/>
          <p:nvPr/>
        </p:nvSpPr>
        <p:spPr>
          <a:xfrm>
            <a:off x="297818" y="1040977"/>
            <a:ext cx="5150065" cy="2130060"/>
          </a:xfrm>
          <a:prstGeom prst="rect">
            <a:avLst/>
          </a:prstGeom>
          <a:solidFill>
            <a:srgbClr val="E5CFE6">
              <a:alpha val="50196"/>
            </a:srgb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CC18AB-FF4E-9717-4CCA-A3D88750DA4A}"/>
              </a:ext>
            </a:extLst>
          </p:cNvPr>
          <p:cNvSpPr txBox="1"/>
          <p:nvPr/>
        </p:nvSpPr>
        <p:spPr>
          <a:xfrm>
            <a:off x="482448" y="1321177"/>
            <a:ext cx="50169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effectLst/>
              </a:rPr>
              <a:t>На сайте присутствует панель администратора, доступная только зарегистрированным пользователям с правами администратора.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5054E7E-6F6C-8235-659F-F22684F1E3BF}"/>
              </a:ext>
            </a:extLst>
          </p:cNvPr>
          <p:cNvSpPr txBox="1"/>
          <p:nvPr/>
        </p:nvSpPr>
        <p:spPr>
          <a:xfrm>
            <a:off x="6234187" y="3428999"/>
            <a:ext cx="53888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KZ" sz="2400" dirty="0">
                <a:solidFill>
                  <a:schemeClr val="bg1"/>
                </a:solidFill>
              </a:rPr>
              <a:t>Панель позволяет администратору изменить, добавить или удалить данные </a:t>
            </a:r>
            <a:r>
              <a:rPr lang="ru-RU" sz="2400" dirty="0">
                <a:solidFill>
                  <a:schemeClr val="bg1"/>
                </a:solidFill>
              </a:rPr>
              <a:t>в любом разделе информации о компании</a:t>
            </a:r>
            <a:r>
              <a:rPr lang="ru-KZ" sz="2400" dirty="0">
                <a:solidFill>
                  <a:schemeClr val="bg1"/>
                </a:solidFill>
              </a:rPr>
              <a:t>. Для добавления информации администратору необходимо перейти в тот раздел компании, в котором он хочет добавить информацию и нажать на кнопку под профилем – 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ru-RU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"</a:t>
            </a:r>
            <a:r>
              <a:rPr lang="ru-KZ" sz="2400" dirty="0">
                <a:solidFill>
                  <a:schemeClr val="bg1"/>
                </a:solidFill>
              </a:rPr>
              <a:t>Добавить</a:t>
            </a:r>
            <a:r>
              <a:rPr lang="ru-RU" sz="2400" dirty="0">
                <a:solidFill>
                  <a:schemeClr val="bg1"/>
                </a:solidFill>
                <a:effectLst/>
                <a:latin typeface="Helvetica Neue" panose="02000503000000020004" pitchFamily="2" charset="0"/>
              </a:rPr>
              <a:t>"</a:t>
            </a:r>
            <a:r>
              <a:rPr lang="ru-KZ" sz="2400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0F00168-8EEB-0697-74A8-C507E7ABE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7636" y="3537294"/>
            <a:ext cx="5610272" cy="3199730"/>
          </a:xfrm>
          <a:prstGeom prst="rect">
            <a:avLst/>
          </a:prstGeom>
          <a:ln w="76200"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A3D5487-1D2E-560A-2507-AC83216956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02964" y="1040977"/>
            <a:ext cx="5610272" cy="2130060"/>
          </a:xfrm>
          <a:prstGeom prst="rect">
            <a:avLst/>
          </a:prstGeom>
          <a:solidFill>
            <a:schemeClr val="tx1"/>
          </a:solidFill>
          <a:ln w="76200">
            <a:noFill/>
          </a:ln>
        </p:spPr>
      </p:pic>
      <p:sp>
        <p:nvSpPr>
          <p:cNvPr id="8" name="Стрелка вниз 7">
            <a:extLst>
              <a:ext uri="{FF2B5EF4-FFF2-40B4-BE49-F238E27FC236}">
                <a16:creationId xmlns:a16="http://schemas.microsoft.com/office/drawing/2014/main" id="{96602D63-E1D0-4AA7-E207-9D4775C1B369}"/>
              </a:ext>
            </a:extLst>
          </p:cNvPr>
          <p:cNvSpPr/>
          <p:nvPr/>
        </p:nvSpPr>
        <p:spPr>
          <a:xfrm rot="6413376">
            <a:off x="6977572" y="2260951"/>
            <a:ext cx="321344" cy="628621"/>
          </a:xfrm>
          <a:prstGeom prst="down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cxnSp>
        <p:nvCxnSpPr>
          <p:cNvPr id="10" name="Прямая соединительная линия 9">
            <a:extLst>
              <a:ext uri="{FF2B5EF4-FFF2-40B4-BE49-F238E27FC236}">
                <a16:creationId xmlns:a16="http://schemas.microsoft.com/office/drawing/2014/main" id="{A1F2F653-157B-3244-D65E-5083982D3ED0}"/>
              </a:ext>
            </a:extLst>
          </p:cNvPr>
          <p:cNvCxnSpPr>
            <a:cxnSpLocks/>
          </p:cNvCxnSpPr>
          <p:nvPr/>
        </p:nvCxnSpPr>
        <p:spPr>
          <a:xfrm>
            <a:off x="267636" y="1040977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E2993227-F272-BCAD-E4F9-4F27B5EBCF1F}"/>
              </a:ext>
            </a:extLst>
          </p:cNvPr>
          <p:cNvCxnSpPr>
            <a:cxnSpLocks/>
          </p:cNvCxnSpPr>
          <p:nvPr/>
        </p:nvCxnSpPr>
        <p:spPr>
          <a:xfrm>
            <a:off x="297819" y="1040977"/>
            <a:ext cx="0" cy="213006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824600C0-A4A7-60DD-14F0-A7C3710BF790}"/>
              </a:ext>
            </a:extLst>
          </p:cNvPr>
          <p:cNvCxnSpPr>
            <a:cxnSpLocks/>
          </p:cNvCxnSpPr>
          <p:nvPr/>
        </p:nvCxnSpPr>
        <p:spPr>
          <a:xfrm>
            <a:off x="297819" y="3152559"/>
            <a:ext cx="5150069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Прямая соединительная линия 14">
            <a:extLst>
              <a:ext uri="{FF2B5EF4-FFF2-40B4-BE49-F238E27FC236}">
                <a16:creationId xmlns:a16="http://schemas.microsoft.com/office/drawing/2014/main" id="{AFDAA0B0-E2F6-58C2-0722-69E8577AD60F}"/>
              </a:ext>
            </a:extLst>
          </p:cNvPr>
          <p:cNvCxnSpPr>
            <a:cxnSpLocks/>
          </p:cNvCxnSpPr>
          <p:nvPr/>
        </p:nvCxnSpPr>
        <p:spPr>
          <a:xfrm>
            <a:off x="6224372" y="3428999"/>
            <a:ext cx="539867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BDBBED6D-DB8E-CA4D-2192-3396AE49D175}"/>
              </a:ext>
            </a:extLst>
          </p:cNvPr>
          <p:cNvCxnSpPr>
            <a:cxnSpLocks/>
          </p:cNvCxnSpPr>
          <p:nvPr/>
        </p:nvCxnSpPr>
        <p:spPr>
          <a:xfrm>
            <a:off x="11613236" y="3398646"/>
            <a:ext cx="0" cy="3446673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4" name="Прямая соединительная линия 23">
            <a:extLst>
              <a:ext uri="{FF2B5EF4-FFF2-40B4-BE49-F238E27FC236}">
                <a16:creationId xmlns:a16="http://schemas.microsoft.com/office/drawing/2014/main" id="{8A52BFA7-D4AC-F4BD-FBEE-569815CED9EE}"/>
              </a:ext>
            </a:extLst>
          </p:cNvPr>
          <p:cNvCxnSpPr>
            <a:cxnSpLocks/>
          </p:cNvCxnSpPr>
          <p:nvPr/>
        </p:nvCxnSpPr>
        <p:spPr>
          <a:xfrm>
            <a:off x="6224372" y="6828939"/>
            <a:ext cx="539867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7992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E8AE09FF-1A28-2504-F3D3-46E938786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7655" y="0"/>
            <a:ext cx="12349655" cy="694668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83551C4-AAA8-027B-C141-653427803BC3}"/>
              </a:ext>
            </a:extLst>
          </p:cNvPr>
          <p:cNvSpPr txBox="1"/>
          <p:nvPr/>
        </p:nvSpPr>
        <p:spPr>
          <a:xfrm>
            <a:off x="1948459" y="527200"/>
            <a:ext cx="7644678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600" dirty="0">
                <a:effectLst/>
              </a:rPr>
              <a:t>Для изменения или удаления информации администратору необходимо перейти в нужный раздел компании и под текстом, который он хочет изменить, нажать кнопку "Изменить" или "Удалить" для удаления всего абзаца. 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05163AA-2397-3730-36BF-1B3A2648C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526" y="3194485"/>
            <a:ext cx="5439272" cy="3114145"/>
          </a:xfrm>
          <a:prstGeom prst="rect">
            <a:avLst/>
          </a:prstGeom>
          <a:ln w="76200">
            <a:noFill/>
          </a:ln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3078916-E973-C9A1-5DE0-4997E3B0D7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7172" y="3194485"/>
            <a:ext cx="5519300" cy="3136315"/>
          </a:xfrm>
          <a:prstGeom prst="rect">
            <a:avLst/>
          </a:prstGeom>
          <a:ln w="76200">
            <a:noFill/>
          </a:ln>
        </p:spPr>
      </p:pic>
    </p:spTree>
    <p:extLst>
      <p:ext uri="{BB962C8B-B14F-4D97-AF65-F5344CB8AC3E}">
        <p14:creationId xmlns:p14="http://schemas.microsoft.com/office/powerpoint/2010/main" val="398496898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608</TotalTime>
  <Words>332</Words>
  <Application>Microsoft Macintosh PowerPoint</Application>
  <PresentationFormat>Широкоэкранный</PresentationFormat>
  <Paragraphs>47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8" baseType="lpstr">
      <vt:lpstr>-apple-system</vt:lpstr>
      <vt:lpstr>Arial</vt:lpstr>
      <vt:lpstr>Calibri</vt:lpstr>
      <vt:lpstr>Google Sans</vt:lpstr>
      <vt:lpstr>Helvetica Neue</vt:lpstr>
      <vt:lpstr>Wingdings</vt:lpstr>
      <vt:lpstr>Тема Office</vt:lpstr>
      <vt:lpstr>SCROWEX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SCROWEX</dc:title>
  <dc:creator>Microsoft Office User</dc:creator>
  <cp:lastModifiedBy>Microsoft Office User</cp:lastModifiedBy>
  <cp:revision>8</cp:revision>
  <dcterms:created xsi:type="dcterms:W3CDTF">2023-04-19T12:18:18Z</dcterms:created>
  <dcterms:modified xsi:type="dcterms:W3CDTF">2023-04-24T19:19:45Z</dcterms:modified>
</cp:coreProperties>
</file>

<file path=docProps/thumbnail.jpeg>
</file>